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Helvetica Neue" panose="020B0604020202020204" charset="0"/>
      <p:regular r:id="rId63"/>
      <p:bold r:id="rId64"/>
      <p:italic r:id="rId65"/>
      <p:boldItalic r:id="rId66"/>
    </p:embeddedFont>
    <p:embeddedFont>
      <p:font typeface="Helvetica Neue Light" panose="020B0604020202020204" charset="0"/>
      <p:regular r:id="rId67"/>
      <p:bold r:id="rId68"/>
      <p:italic r:id="rId69"/>
      <p:boldItalic r:id="rId70"/>
    </p:embeddedFont>
    <p:embeddedFont>
      <p:font typeface="Montserrat" panose="00000500000000000000" pitchFamily="2" charset="0"/>
      <p:regular r:id="rId71"/>
      <p:bold r:id="rId72"/>
      <p:italic r:id="rId73"/>
      <p:boldItalic r:id="rId74"/>
    </p:embeddedFont>
    <p:embeddedFont>
      <p:font typeface="Montserrat ExtraBold" panose="00000900000000000000" pitchFamily="2" charset="0"/>
      <p:bold r:id="rId75"/>
      <p:boldItalic r:id="rId76"/>
    </p:embeddedFont>
    <p:embeddedFont>
      <p:font typeface="Poppins" panose="00000500000000000000" pitchFamily="2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6" Type="http://schemas.openxmlformats.org/officeDocument/2006/relationships/font" Target="fonts/font20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d1256aa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d1256aa0c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51e971ea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gd51e971eab_0_2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51e971eab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d51e971eab_0_2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51e971eab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gd51e971eab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51e971eab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51e971eab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51e971eab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d51e971eab_0_3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51e971ea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d51e971eab_0_3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51e971eab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gd51e971eab_0_3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51e971eab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51e971eab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1e971eab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d51e971eab_0_4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51e971eab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d51e971eab_0_4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d51e971ea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d51e971ea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51e971ea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d51e971eab_0_4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51e971eab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d51e971eab_0_4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51e971eab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gd51e971eab_0_5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51e971ea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gd51e971eab_0_5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56c81ad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56c81ad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51e971eab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gd51e971eab_0_5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1e971eab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gd51e971eab_0_6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51e971eab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51e971eab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51e971eab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gd51e971eab_0_6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51e971eab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51e971eab_0_6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d51e971ea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d51e971eab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51e971eab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51e971eab_0_6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51e971eab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51e971eab_0_7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51e971eab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51e971eab_0_7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51e971eab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51e971eab_0_7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51e971eab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51e971eab_0_8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51e971eab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51e971eab_0_8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51e971eab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51e971eab_0_8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56c81ad6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56c81ad65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51e971eab_0_8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d51e971ea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51e971eab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51e971eab_0_8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51e971ea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51e971eab_0_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56c81ad6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56c81ad6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51e971eab_0_9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d51e971eab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51e971eab_0_9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d51e971eab_0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51e971eab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51e971eab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51e971eab_0_9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d51e971eab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51e971eab_0_9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d51e971eab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51e971eab_0_9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d51e971eab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56c81ad6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56c81ad6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51e971eab_0_9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d51e971eab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51e971eab_0_9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d51e971eab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51e971ea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51e971eab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51e971eab_0_9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d51e971eab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51e971eab_0_9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d51e971eab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51e971eab_0_10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d51e971eab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51e971eab_0_10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d51e971eab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51e971eab_0_10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d51e971eab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51e971ea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51e971ea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51e971ea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51e971eab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51e971ea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51e971eab_0_1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51e971ea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gd51e971eab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388C-DF19-4E7D-ACD0-98AC96BD1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10468-64EF-4094-A47A-5192B36E8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3433F-9B31-4907-8532-DC7D7F5B2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72A3-182F-401D-BBFE-B970AEA6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84C72-A5B8-472A-B202-E0C06DF1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19C2-C2E5-43DB-A659-20761C774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4109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608D-8F26-49A5-827A-3938A2596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293A8-8E86-4902-A717-43DA9EDA1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0F4DC-C3E9-45EE-A9A7-72A87CCCF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A11AF-F3BB-4E17-979B-1E6F2198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FF4B4-1686-4958-8091-C0D72C19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19C2-C2E5-43DB-A659-20761C774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128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CE9C7-7D49-4C50-A212-DC84F1099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06F8E6-607E-4736-8CAD-0805B08DA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6DD5B-FE83-4D4E-B884-236546E6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FF99E-AF02-420F-A081-35F55A3E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98DE-12CE-4121-8F01-440A8197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19C2-C2E5-43DB-A659-20761C774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2263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1_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339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2 Column">
  <p:cSld name="Title + Body 2 Colum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24869" y="1014975"/>
            <a:ext cx="3961200" cy="3318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628850" y="1014975"/>
            <a:ext cx="3961200" cy="3318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56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A99-2BFE-45EE-99EF-B729A604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E466-CBC2-450D-82E8-FFF8777D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7EED8-FEB1-41A9-8018-49166ECA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EFAF4-2030-4D3A-A468-A38ECBEB1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77933-6DAD-436C-90BE-3D07D4F0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19C2-C2E5-43DB-A659-20761C774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2907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5B6C-4104-4A53-8596-C4FA73E3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F42E5-07A9-4384-8356-59AB086D3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922CB-4E31-4C68-AB44-FF27E03FB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3D510-0058-4672-87AD-353C714A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FABAE-5255-4B7F-AB63-846E6BDE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19C2-C2E5-43DB-A659-20761C774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386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8562-DE2C-4CEE-9FAF-81FA3C9E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E53C-7591-4B40-B4CD-6BE48522F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46682-1942-4A7D-94F4-265EAA596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6B04E-578D-4331-B3B8-639D445A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1D9DF-E997-4430-9F82-2DE45807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56354-8BA3-4F86-902C-E36F41D5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19C2-C2E5-43DB-A659-20761C774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8347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2220-D247-4E53-8DAA-CE70750B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20D05-9987-492B-BD8C-9E21D8269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A3C90-F42D-4C78-92F2-020E926BD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F5418-6C7C-4C7B-8FC9-28A62B218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AFE43-E87E-4247-AC1F-A0A3F956F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44767-8E54-4B00-8D22-B207E4336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FE452-6A60-4849-92DD-CAB89303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542A67-7918-41A4-B57B-C237BB15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19C2-C2E5-43DB-A659-20761C774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985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A789-D471-4F08-A66D-846F8BD5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A9961-09C5-48C1-869F-C3D8E1CD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1C474-73E8-4F0F-9AB9-E6C735C4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36E25-72E1-409D-A3C8-50197EF9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19C2-C2E5-43DB-A659-20761C774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2192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454C2-7680-4B30-AE28-9E6C47F7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7CCE5-16A6-488B-8E3A-C8D34810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AE1B-54C6-48C0-855D-BAE8AEF6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88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E2D1-7189-412C-85D4-4A4350C1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1AC03-3C78-4273-9F1A-59609880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2D27-2358-43CA-B639-FE8FD0952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F0A4C-D607-49BF-A6B5-5CD5407D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2BC35-5BC1-4953-AAFD-CB0ECC2B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E7634-B8F4-42A8-A4BF-0298110B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19C2-C2E5-43DB-A659-20761C774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3915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A408-39FC-443F-98B0-2392DFDC0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79ED02-0A2F-4F59-BFF3-E4B23A6E3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53BBD-ACC8-4CCB-80EC-11CFEB71D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F3B8A-C593-4B5A-9331-48B61482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91144-C523-43C5-BB9D-4CC701D5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FD8FA-2645-4914-9B76-A5C74F04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19C2-C2E5-43DB-A659-20761C774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1356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5E8BE9-00AD-44E1-96BA-B9E64AE8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7A5D6-8828-4461-AF55-033BB1203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D01B7-25FB-435A-BB64-C5D7D7FE9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E2058-A638-4A64-A048-20A40E59AE8B}" type="datetimeFigureOut">
              <a:rPr lang="en-IN" smtClean="0"/>
              <a:t>20-11-2021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EFF10-50E4-4F87-BEC8-C159DBB13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95713-DA3A-4F8A-A86D-A1979DD1E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119C2-C2E5-43DB-A659-20761C774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52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_seri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Time Series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38;p8"/>
          <p:cNvSpPr txBox="1"/>
          <p:nvPr/>
        </p:nvSpPr>
        <p:spPr>
          <a:xfrm>
            <a:off x="359425" y="1077350"/>
            <a:ext cx="8352000" cy="22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1968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 series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analysis comprises methods for analyzing time series data in order to extract meaningful statistics and other characteristics of the data.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1968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series forecasting is the use of a model to predict future values based on previously observed values.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1968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series are widely used for non-stationary data, like economic, weather, stock price, and retail sales etc.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" name="Google Shape;39;p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520547" y="353597"/>
            <a:ext cx="51354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Mean Imputation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59428" y="1138791"/>
            <a:ext cx="4945200" cy="25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fill the missing values by the mean of the dataset.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distort the seasonality of the dataset and won’t take into consideration the nature of the data.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466" y="1138803"/>
            <a:ext cx="2178731" cy="2493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7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/>
        </p:nvSpPr>
        <p:spPr>
          <a:xfrm>
            <a:off x="520547" y="363797"/>
            <a:ext cx="81429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Last Observation Carried Forward(LOCF)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279841" y="1202034"/>
            <a:ext cx="3284400" cy="1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impute the missing values with previous value in the data.</a:t>
            </a:r>
            <a:endParaRPr sz="19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4" name="Google Shape;114;p1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28" y="1202030"/>
            <a:ext cx="4536198" cy="273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441684" y="415191"/>
            <a:ext cx="4152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Linear Interpolation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59428" y="1188891"/>
            <a:ext cx="4429200" cy="16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2095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draw a straight line joining the previous and next points of the missing values.</a:t>
            </a:r>
            <a:endParaRPr sz="19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789" y="1188909"/>
            <a:ext cx="2944521" cy="2472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ctrTitle"/>
          </p:nvPr>
        </p:nvSpPr>
        <p:spPr>
          <a:xfrm>
            <a:off x="2638498" y="1834350"/>
            <a:ext cx="3867000" cy="14748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Handling</a:t>
            </a:r>
            <a:endParaRPr sz="5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endParaRPr sz="5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612797" y="415191"/>
            <a:ext cx="4100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359428" y="1110038"/>
            <a:ext cx="5354100" cy="29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Outliers are extreme values that fall a long way outside of the other observations.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Outliers are those values which are significantly very much different than other values present in the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" name="Google Shape;135;p21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t="17197"/>
          <a:stretch/>
        </p:blipFill>
        <p:spPr>
          <a:xfrm>
            <a:off x="5825075" y="1239398"/>
            <a:ext cx="3125675" cy="20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495750" y="415200"/>
            <a:ext cx="4560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Reasons for Outliers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59428" y="1110038"/>
            <a:ext cx="5354100" cy="29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image shown, the red colored observations are the outliers of the data.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Reasons for Outliers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20700" marR="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Entry Errors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20700" marR="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Measurement Errors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20700" marR="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Natural Errors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3" name="Google Shape;143;p22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125" y="1110050"/>
            <a:ext cx="3523700" cy="23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495750" y="415200"/>
            <a:ext cx="4560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Detecting Outliers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59425" y="1110050"/>
            <a:ext cx="4945200" cy="29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Boxplot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standardized way of displaying the distribution of data.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Any data which are less than </a:t>
            </a:r>
            <a:r>
              <a:rPr lang="en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Q1-1.5*IQR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greater than </a:t>
            </a:r>
            <a:r>
              <a:rPr lang="en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Q3+1.5*IQR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considered to be outliers.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20700" marR="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IQR</a:t>
            </a:r>
            <a:r>
              <a:rPr lang="en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interquartile range ( Q3-Q1 )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1" name="Google Shape;151;p23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l="2032" t="8653" r="1190" b="6007"/>
          <a:stretch/>
        </p:blipFill>
        <p:spPr>
          <a:xfrm>
            <a:off x="5143500" y="1666875"/>
            <a:ext cx="4000499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ctrTitle"/>
          </p:nvPr>
        </p:nvSpPr>
        <p:spPr>
          <a:xfrm>
            <a:off x="1673269" y="1462491"/>
            <a:ext cx="5797500" cy="1536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Series Decomposition</a:t>
            </a:r>
            <a:endParaRPr sz="3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/>
        </p:nvSpPr>
        <p:spPr>
          <a:xfrm>
            <a:off x="508153" y="383353"/>
            <a:ext cx="7860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Components of Time Series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359425" y="1302225"/>
            <a:ext cx="3396000" cy="22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Three main components of Time Series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520700" marR="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Level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520700" marR="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Trend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520700" marR="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Seasonality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4109" y="1302234"/>
            <a:ext cx="5141672" cy="2539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5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508153" y="383353"/>
            <a:ext cx="7860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Time Series Dec</a:t>
            </a: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omposition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92675" y="1209550"/>
            <a:ext cx="5769000" cy="28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Time series decomposition involves thinking of a series as a combination of level, trend, seasonality, and noise components.</a:t>
            </a:r>
            <a:endParaRPr sz="18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It provides a useful abstract model for thinking about time series and for better understanding problems during time series analysis and forecasting.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" name="Google Shape;172;p26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564" y="1267450"/>
            <a:ext cx="3326411" cy="22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ctrTitle"/>
          </p:nvPr>
        </p:nvSpPr>
        <p:spPr>
          <a:xfrm>
            <a:off x="2809225" y="1357500"/>
            <a:ext cx="4267800" cy="2150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Understanding Problem Statement</a:t>
            </a:r>
            <a:endParaRPr sz="3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/>
        </p:nvSpPr>
        <p:spPr>
          <a:xfrm>
            <a:off x="508153" y="383353"/>
            <a:ext cx="7860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Time Series Dec</a:t>
            </a: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omposition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359425" y="1302225"/>
            <a:ext cx="4523700" cy="22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There are two ways of decomposing time series data:-</a:t>
            </a:r>
            <a:endParaRPr sz="19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1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lang="en" sz="19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Additive Seasonal decomposition</a:t>
            </a:r>
            <a:endParaRPr sz="19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1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lang="en" sz="19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Multiplicative Seasonal decomposition</a:t>
            </a:r>
            <a:endParaRPr sz="19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0" name="Google Shape;180;p27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l="7448" t="6738" r="3241" b="4828"/>
          <a:stretch/>
        </p:blipFill>
        <p:spPr>
          <a:xfrm>
            <a:off x="4883125" y="1302213"/>
            <a:ext cx="4322750" cy="18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/>
        </p:nvSpPr>
        <p:spPr>
          <a:xfrm>
            <a:off x="3854522" y="1326159"/>
            <a:ext cx="5143500" cy="11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Additive Seasonal decomposition is when we add the individual components to get the time series data.</a:t>
            </a:r>
            <a:endParaRPr sz="19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530259" y="415191"/>
            <a:ext cx="79623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Additive Seasonal Decomposition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" name="Google Shape;188;p2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r="48146"/>
          <a:stretch/>
        </p:blipFill>
        <p:spPr>
          <a:xfrm>
            <a:off x="359428" y="1112888"/>
            <a:ext cx="3495094" cy="302072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3854522" y="2627522"/>
            <a:ext cx="5019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y(t) = Level + Trend + Seasonality + Noise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3854522" y="1269853"/>
            <a:ext cx="5031900" cy="1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9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Multiplicative Seasonal decomposition is when we multiply the individual components to get the time series data.</a:t>
            </a:r>
            <a:endParaRPr sz="19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508153" y="363028"/>
            <a:ext cx="82947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Multiplicative Seasonal Decomposition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7" name="Google Shape;197;p29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l="48328"/>
          <a:stretch/>
        </p:blipFill>
        <p:spPr>
          <a:xfrm>
            <a:off x="359428" y="1195491"/>
            <a:ext cx="3420732" cy="289817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3854522" y="2540766"/>
            <a:ext cx="5031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y(t) = Level * Trend * Seasonality * Noise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/>
        </p:nvSpPr>
        <p:spPr>
          <a:xfrm>
            <a:off x="508153" y="363028"/>
            <a:ext cx="82947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Additive vs </a:t>
            </a:r>
            <a:r>
              <a:rPr lang="en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Multiplicative Decompos</a:t>
            </a: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ition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" name="Google Shape;205;p30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30"/>
          <p:cNvSpPr txBox="1"/>
          <p:nvPr/>
        </p:nvSpPr>
        <p:spPr>
          <a:xfrm>
            <a:off x="359428" y="1140244"/>
            <a:ext cx="8294700" cy="2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 use additive model, the magnitude of seasonality does not </a:t>
            </a:r>
            <a:r>
              <a:rPr lang="en" sz="19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vary with the level of the time series.</a:t>
            </a:r>
            <a:endParaRPr sz="19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On the other hand, we use multiplicative models when the variation in the seasonal pattern appears to be directly proportional to the level of the time series data. </a:t>
            </a:r>
            <a:endParaRPr sz="19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ctrTitle"/>
          </p:nvPr>
        </p:nvSpPr>
        <p:spPr>
          <a:xfrm>
            <a:off x="1673276" y="1462500"/>
            <a:ext cx="6366300" cy="1536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Holt’s Winter Exponential Smoothing</a:t>
            </a:r>
            <a:endParaRPr sz="3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/>
        </p:nvSpPr>
        <p:spPr>
          <a:xfrm>
            <a:off x="495759" y="343922"/>
            <a:ext cx="75975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Holt’s Winter Exponential Smoothing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359425" y="1127875"/>
            <a:ext cx="83163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Holt’s Winter Exponential Smoothing technique is a method which includes all the three components of the time series:- level, trend and seasonality.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Holt winters is also called Triple Exponential Smoothing.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model predicts future value by computing the combined effects of three influences.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8" name="Google Shape;218;p32"/>
          <p:cNvCxnSpPr/>
          <p:nvPr/>
        </p:nvCxnSpPr>
        <p:spPr>
          <a:xfrm>
            <a:off x="359428" y="343916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/>
        </p:nvSpPr>
        <p:spPr>
          <a:xfrm>
            <a:off x="495759" y="343922"/>
            <a:ext cx="75975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Holt’s Winter Exponential Equation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359425" y="1127875"/>
            <a:ext cx="83163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Holt’s Winter Exponential Smoothing technique equation is:-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y(t+1) = l(t) + b(t) + s(t+1-m)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685800" lvl="3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m is the number of times a season repeats in a time period.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5" name="Google Shape;225;p33"/>
          <p:cNvCxnSpPr/>
          <p:nvPr/>
        </p:nvCxnSpPr>
        <p:spPr>
          <a:xfrm>
            <a:off x="359428" y="343916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ctrTitle"/>
          </p:nvPr>
        </p:nvSpPr>
        <p:spPr>
          <a:xfrm>
            <a:off x="2292976" y="1512075"/>
            <a:ext cx="5292000" cy="1536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Assumptions of the SARIMA Model</a:t>
            </a:r>
            <a:endParaRPr sz="3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495749" y="343925"/>
            <a:ext cx="83163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Assumptions of building SARIMA model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359425" y="1127875"/>
            <a:ext cx="83163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There are two assumptions of applying the SARIMA model.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Stationarity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Autocorrelation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7" name="Google Shape;237;p35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/>
        </p:nvSpPr>
        <p:spPr>
          <a:xfrm>
            <a:off x="545334" y="415191"/>
            <a:ext cx="2640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Stationarity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359425" y="1165025"/>
            <a:ext cx="5416200" cy="2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Stationarity means that the statistical properties of a process generating a time series do not change over time.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statistical properties are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Mean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Variance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Covariance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" name="Google Shape;244;p36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l="1758" t="4937" b="4801"/>
          <a:stretch/>
        </p:blipFill>
        <p:spPr>
          <a:xfrm>
            <a:off x="5122975" y="2014025"/>
            <a:ext cx="4021026" cy="19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What is Time Series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Google Shape;50;p10"/>
          <p:cNvSpPr txBox="1"/>
          <p:nvPr/>
        </p:nvSpPr>
        <p:spPr>
          <a:xfrm>
            <a:off x="359425" y="1202225"/>
            <a:ext cx="5205600" cy="21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Time Series is a sequence taken at successive equally placed numerical points in time.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It is a sequence of discrete time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" name="Google Shape;51;p10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" name="Google Shape;52;p10"/>
          <p:cNvPicPr preferRelativeResize="0"/>
          <p:nvPr/>
        </p:nvPicPr>
        <p:blipFill rotWithShape="1">
          <a:blip r:embed="rId3">
            <a:alphaModFix/>
          </a:blip>
          <a:srcRect l="5562" b="4242"/>
          <a:stretch/>
        </p:blipFill>
        <p:spPr>
          <a:xfrm>
            <a:off x="5825150" y="1019850"/>
            <a:ext cx="3092076" cy="23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/>
        </p:nvSpPr>
        <p:spPr>
          <a:xfrm>
            <a:off x="532941" y="393478"/>
            <a:ext cx="73992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How to Check Stationarity?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359428" y="1202203"/>
            <a:ext cx="8254500" cy="20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There are two popular statistical tests using which we can test the stationarity of a time series. </a:t>
            </a:r>
            <a:endParaRPr sz="19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1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Montserrat"/>
              <a:buChar char="○"/>
            </a:pPr>
            <a:r>
              <a:rPr lang="en" sz="1900" b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Augmented Dickey-Fuller(ADF) test.</a:t>
            </a:r>
            <a:endParaRPr sz="1900" b="1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1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Montserrat"/>
              <a:buChar char="○"/>
            </a:pPr>
            <a:r>
              <a:rPr lang="en" sz="19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Kwiatkowski-Phillips-Schmidt-Shin (KPSS) test.</a:t>
            </a:r>
            <a:endParaRPr sz="19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2" name="Google Shape;252;p37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58588" y="389934"/>
            <a:ext cx="8131500" cy="502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 Fuller Test vs KPSS Test</a:t>
            </a:r>
            <a:endParaRPr sz="3000"/>
          </a:p>
        </p:txBody>
      </p:sp>
      <p:sp>
        <p:nvSpPr>
          <p:cNvPr id="258" name="Google Shape;258;p38"/>
          <p:cNvSpPr txBox="1">
            <a:spLocks noGrp="1"/>
          </p:cNvSpPr>
          <p:nvPr>
            <p:ph type="body" idx="1"/>
          </p:nvPr>
        </p:nvSpPr>
        <p:spPr>
          <a:xfrm>
            <a:off x="524869" y="1264181"/>
            <a:ext cx="3961200" cy="2169000"/>
          </a:xfrm>
          <a:prstGeom prst="rect">
            <a:avLst/>
          </a:prstGeom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Ad Fuller Test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</a:rPr>
              <a:t>Null Hypothesis: </a:t>
            </a:r>
            <a:r>
              <a:rPr lang="en" sz="1500">
                <a:solidFill>
                  <a:schemeClr val="dk1"/>
                </a:solidFill>
              </a:rPr>
              <a:t> The time series is not stationary.</a:t>
            </a:r>
            <a:endParaRPr sz="1500">
              <a:solidFill>
                <a:schemeClr val="dk1"/>
              </a:solidFill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</a:rPr>
              <a:t>Alternate Hypothesis: </a:t>
            </a:r>
            <a:r>
              <a:rPr lang="en" sz="1500">
                <a:solidFill>
                  <a:schemeClr val="dk1"/>
                </a:solidFill>
              </a:rPr>
              <a:t>The time series is stationary.</a:t>
            </a:r>
            <a:endParaRPr sz="1500" b="1"/>
          </a:p>
        </p:txBody>
      </p:sp>
      <p:sp>
        <p:nvSpPr>
          <p:cNvPr id="259" name="Google Shape;259;p38"/>
          <p:cNvSpPr txBox="1">
            <a:spLocks noGrp="1"/>
          </p:cNvSpPr>
          <p:nvPr>
            <p:ph type="body" idx="2"/>
          </p:nvPr>
        </p:nvSpPr>
        <p:spPr>
          <a:xfrm>
            <a:off x="4628850" y="1264163"/>
            <a:ext cx="3961200" cy="2169000"/>
          </a:xfrm>
          <a:prstGeom prst="rect">
            <a:avLst/>
          </a:prstGeom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KPSS Test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</a:rPr>
              <a:t>Null Hypothesis: </a:t>
            </a:r>
            <a:r>
              <a:rPr lang="en" sz="1500">
                <a:solidFill>
                  <a:schemeClr val="dk1"/>
                </a:solidFill>
              </a:rPr>
              <a:t>The time series is stationary.</a:t>
            </a:r>
            <a:endParaRPr sz="1500">
              <a:solidFill>
                <a:schemeClr val="dk1"/>
              </a:solidFill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</a:rPr>
              <a:t>Alternate Hypothesis: </a:t>
            </a:r>
            <a:r>
              <a:rPr lang="en" sz="1500">
                <a:solidFill>
                  <a:schemeClr val="dk1"/>
                </a:solidFill>
              </a:rPr>
              <a:t>The time series is not stationary.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60" name="Google Shape;260;p3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/>
        </p:nvSpPr>
        <p:spPr>
          <a:xfrm>
            <a:off x="483366" y="347034"/>
            <a:ext cx="85023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Converting Non-stationary into Stationary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359428" y="1183631"/>
            <a:ext cx="72876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There are two tools for converting a non-stationary series into a stationary series: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Box Cox Transformation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Differencing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495750" y="357872"/>
            <a:ext cx="75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Autocorrelation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359428" y="1140244"/>
            <a:ext cx="7981800" cy="22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Autocorrelation is the representation of the degree of similarity between a given time series and the lagged version of itself over successive time intervals.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It helps us to know a variable is influenced by its own lagged values.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" name="Google Shape;274;p40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/>
        </p:nvSpPr>
        <p:spPr>
          <a:xfrm>
            <a:off x="495750" y="357872"/>
            <a:ext cx="75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Types of Autocorrelation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359428" y="1288959"/>
            <a:ext cx="8130600" cy="26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There are two types of  Autocorrelation measures: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Autocorrelation function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Partial Correlation function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1" name="Google Shape;281;p41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/>
        </p:nvSpPr>
        <p:spPr>
          <a:xfrm>
            <a:off x="495750" y="357872"/>
            <a:ext cx="75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Autocorrelation function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2"/>
          <p:cNvSpPr txBox="1"/>
          <p:nvPr/>
        </p:nvSpPr>
        <p:spPr>
          <a:xfrm>
            <a:off x="359425" y="1288950"/>
            <a:ext cx="4598100" cy="26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3429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ACF is an (complete) autocorrelation function which gives us values of auto-correlation of any series with its lagged values.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8" name="Google Shape;288;p42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925" y="1077272"/>
            <a:ext cx="3881674" cy="269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/>
        </p:nvSpPr>
        <p:spPr>
          <a:xfrm>
            <a:off x="495750" y="357872"/>
            <a:ext cx="75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Partial Autocorrelation function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359425" y="1288950"/>
            <a:ext cx="4598100" cy="26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3429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Partial autocorrelation function(PACF) gives the partial correlation of a stationary time series with its own lagged values, regressed the values of time series at all shorter lags.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96" name="Google Shape;296;p43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775" y="1288947"/>
            <a:ext cx="3881673" cy="197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ctrTitle"/>
          </p:nvPr>
        </p:nvSpPr>
        <p:spPr>
          <a:xfrm>
            <a:off x="1852751" y="1419400"/>
            <a:ext cx="5292000" cy="1536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SARIMA Model</a:t>
            </a:r>
            <a:endParaRPr sz="4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Key Elements of SARIMA Model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359428" y="1140309"/>
            <a:ext cx="8366100" cy="26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Time series is differenced to make it stationary.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SARIMA equation is a linear combination of past observations and past errors.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Seasonal differencing is performed on the time series.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SARIMA models future seasonality as a linear combination of past seasonality observations and past seasonality errors.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9" name="Google Shape;309;p45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/>
        </p:nvSpPr>
        <p:spPr>
          <a:xfrm>
            <a:off x="570141" y="374916"/>
            <a:ext cx="7981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Parameters of SARIMA Model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359425" y="1125425"/>
            <a:ext cx="87846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SARIMA model has the following parameters </a:t>
            </a:r>
            <a:r>
              <a:rPr lang="en" sz="1700" b="1">
                <a:latin typeface="Montserrat"/>
                <a:ea typeface="Montserrat"/>
                <a:cs typeface="Montserrat"/>
                <a:sym typeface="Montserrat"/>
              </a:rPr>
              <a:t>p, q, d, m, P, Q, D</a:t>
            </a:r>
            <a:endParaRPr sz="17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Montserrat"/>
                <a:ea typeface="Montserrat"/>
                <a:cs typeface="Montserrat"/>
                <a:sym typeface="Montserrat"/>
              </a:rPr>
              <a:t>p-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highest lag in the time series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Montserrat"/>
                <a:ea typeface="Montserrat"/>
                <a:cs typeface="Montserrat"/>
                <a:sym typeface="Montserrat"/>
              </a:rPr>
              <a:t>q-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past errors included.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Montserrat"/>
                <a:ea typeface="Montserrat"/>
                <a:cs typeface="Montserrat"/>
                <a:sym typeface="Montserrat"/>
              </a:rPr>
              <a:t>d-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degree of differencing to make time series stationary.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the number of time steps for a single seasonal period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 -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seasonal autoregressive order. </a:t>
            </a:r>
            <a:r>
              <a:rPr lang="en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0&lt;=P&lt;=4</a:t>
            </a: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 -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seasonal moving average order. </a:t>
            </a:r>
            <a:r>
              <a:rPr lang="en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0&lt;=Q&lt;=4</a:t>
            </a: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 -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seasonal difference order. </a:t>
            </a:r>
            <a:r>
              <a:rPr lang="en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D=0, 1, 2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6" name="Google Shape;316;p46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Time Series Forecasting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1"/>
          <p:cNvSpPr txBox="1"/>
          <p:nvPr/>
        </p:nvSpPr>
        <p:spPr>
          <a:xfrm>
            <a:off x="359425" y="1202225"/>
            <a:ext cx="5205600" cy="27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Time Series forecasting involves taking models fit on historical data and using them to predict future observations.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Making predictions about the future is called </a:t>
            </a: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extrapolation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in the classical statistical handling of time series data.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" name="Google Shape;59;p11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125" y="1202225"/>
            <a:ext cx="3563050" cy="24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>
            <a:spLocks noGrp="1"/>
          </p:cNvSpPr>
          <p:nvPr>
            <p:ph type="ctrTitle"/>
          </p:nvPr>
        </p:nvSpPr>
        <p:spPr>
          <a:xfrm>
            <a:off x="1852751" y="1419400"/>
            <a:ext cx="5292000" cy="1536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Major Takeaways</a:t>
            </a:r>
            <a:endParaRPr sz="4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Major Takeaways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48"/>
          <p:cNvSpPr txBox="1"/>
          <p:nvPr/>
        </p:nvSpPr>
        <p:spPr>
          <a:xfrm>
            <a:off x="359428" y="1140309"/>
            <a:ext cx="8366100" cy="26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handling missing values in the time series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handling outliers present in the time series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two different decompositions of time series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Holt winter exponential smoothing model.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stationary data and check stationarity of the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8" name="Google Shape;328;p4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Major Takeaways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49"/>
          <p:cNvSpPr txBox="1"/>
          <p:nvPr/>
        </p:nvSpPr>
        <p:spPr>
          <a:xfrm>
            <a:off x="359428" y="1140309"/>
            <a:ext cx="8366100" cy="26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the ways of converting non-stationary data to stationary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autocorrelation function and partial autocorrelation function.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implementation of the SARIMA model.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evaluating time series model.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5" name="Google Shape;335;p49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>
            <a:spLocks noGrp="1"/>
          </p:cNvSpPr>
          <p:nvPr>
            <p:ph type="ctrTitle"/>
          </p:nvPr>
        </p:nvSpPr>
        <p:spPr>
          <a:xfrm>
            <a:off x="2292976" y="1512075"/>
            <a:ext cx="5292000" cy="1536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Prophet Model</a:t>
            </a:r>
            <a:endParaRPr sz="3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/>
        </p:nvSpPr>
        <p:spPr>
          <a:xfrm>
            <a:off x="535375" y="331550"/>
            <a:ext cx="76224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Introduction to Prophet Model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51"/>
          <p:cNvSpPr txBox="1"/>
          <p:nvPr/>
        </p:nvSpPr>
        <p:spPr>
          <a:xfrm>
            <a:off x="359425" y="1140300"/>
            <a:ext cx="8178300" cy="26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Prophet is an open source software released by Facebook’s Core Data Science Team.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It is available for download on CRAN and PyPI.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Prophet is a forecasting procedure implemented in R and Python.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It is fast and provides completely automated forecasts that can be tuned by hand by data scientists and analysts.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7" name="Google Shape;347;p51"/>
          <p:cNvCxnSpPr/>
          <p:nvPr/>
        </p:nvCxnSpPr>
        <p:spPr>
          <a:xfrm>
            <a:off x="359428" y="33154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/>
        </p:nvSpPr>
        <p:spPr>
          <a:xfrm>
            <a:off x="570125" y="415199"/>
            <a:ext cx="76224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Prophet Model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359425" y="1140300"/>
            <a:ext cx="8444700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Prophet is a procedure used for forecasting time series data based on an additive model where non-linear trends are fit with yearly, weekly and daily seasonality plus holiday effects.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It provides us with the ability to make time series predictions with good accuracy using simple intuitive parameters.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4" name="Google Shape;354;p52"/>
          <p:cNvCxnSpPr/>
          <p:nvPr/>
        </p:nvCxnSpPr>
        <p:spPr>
          <a:xfrm>
            <a:off x="428928" y="45704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5" name="Google Shape;355;p52"/>
          <p:cNvPicPr preferRelativeResize="0"/>
          <p:nvPr/>
        </p:nvPicPr>
        <p:blipFill rotWithShape="1">
          <a:blip r:embed="rId3">
            <a:alphaModFix/>
          </a:blip>
          <a:srcRect l="20838" t="41408" r="18935" b="38667"/>
          <a:stretch/>
        </p:blipFill>
        <p:spPr>
          <a:xfrm>
            <a:off x="4009600" y="3342475"/>
            <a:ext cx="4543299" cy="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/>
        </p:nvSpPr>
        <p:spPr>
          <a:xfrm>
            <a:off x="489025" y="415200"/>
            <a:ext cx="76224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Advantages of Prophet Model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53"/>
          <p:cNvSpPr txBox="1"/>
          <p:nvPr/>
        </p:nvSpPr>
        <p:spPr>
          <a:xfrm>
            <a:off x="359425" y="1355375"/>
            <a:ext cx="8440200" cy="1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Prophet is used in many applications across Facebook for producing reliable forecasts for planning and goal setting.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Prophet is robust to outliers, missing data and dramatic changes in our time series.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provides many possibilities for users to tweak and adjust forecasts.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2" name="Google Shape;362;p53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ctrTitle"/>
          </p:nvPr>
        </p:nvSpPr>
        <p:spPr>
          <a:xfrm>
            <a:off x="1923025" y="1512075"/>
            <a:ext cx="5942700" cy="15369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Working of Prophet Model</a:t>
            </a:r>
            <a:endParaRPr sz="4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/>
        </p:nvSpPr>
        <p:spPr>
          <a:xfrm>
            <a:off x="570125" y="415200"/>
            <a:ext cx="7622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Working of Prophet Model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55"/>
          <p:cNvSpPr txBox="1"/>
          <p:nvPr/>
        </p:nvSpPr>
        <p:spPr>
          <a:xfrm>
            <a:off x="359425" y="1140300"/>
            <a:ext cx="8676300" cy="31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Prophet model equation is:-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y(t) = g(t) + s(t) + h(t) + є(t)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685800" lvl="3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g(t) is the piecewise linear growth curve for modelling non-periodic changes in time series.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685800" lvl="3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s(t) means periodic changes.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685800" lvl="3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h(t) means effects of holidays.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685800" lvl="3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є(t) is the error term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4" name="Google Shape;374;p55"/>
          <p:cNvCxnSpPr/>
          <p:nvPr/>
        </p:nvCxnSpPr>
        <p:spPr>
          <a:xfrm>
            <a:off x="417353" y="43904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Components of Prophet Model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56"/>
          <p:cNvSpPr txBox="1"/>
          <p:nvPr/>
        </p:nvSpPr>
        <p:spPr>
          <a:xfrm>
            <a:off x="359425" y="1140300"/>
            <a:ext cx="5391300" cy="31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Trend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Trend is modelled by fitting a piecewise linear curve over the trend or non-periodic part of the time series.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linear fitting exercise ensures that it is least affected by spikes/missing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1" name="Google Shape;381;p56"/>
          <p:cNvCxnSpPr/>
          <p:nvPr/>
        </p:nvCxnSpPr>
        <p:spPr>
          <a:xfrm>
            <a:off x="463678" y="41524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2" name="Google Shape;382;p56"/>
          <p:cNvPicPr preferRelativeResize="0"/>
          <p:nvPr/>
        </p:nvPicPr>
        <p:blipFill rotWithShape="1">
          <a:blip r:embed="rId3">
            <a:alphaModFix/>
          </a:blip>
          <a:srcRect r="48450"/>
          <a:stretch/>
        </p:blipFill>
        <p:spPr>
          <a:xfrm>
            <a:off x="5750725" y="1569937"/>
            <a:ext cx="3312824" cy="20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Understanding Problem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359425" y="1202225"/>
            <a:ext cx="7981500" cy="27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Predict the future customers in a shop.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Data contains the number of customers visiting the shop monthly from the year 1949 to 1960.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We will make use of time series models to forecast the future customers visiting the shop.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" name="Google Shape;67;p12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Components of Prophet Model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7"/>
          <p:cNvSpPr txBox="1"/>
          <p:nvPr/>
        </p:nvSpPr>
        <p:spPr>
          <a:xfrm>
            <a:off x="359425" y="1140300"/>
            <a:ext cx="8477400" cy="31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Seasonality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Seasonality s(t) provides an adaptability to the model by allowing periodic changes based on sub-daily, daily, weekly and yearly seasonality.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fit and forecast the effects of seasonality, prophet relies on fourier series to provide a flexible model.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9" name="Google Shape;389;p57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Components of Prophet Model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58"/>
          <p:cNvSpPr txBox="1"/>
          <p:nvPr/>
        </p:nvSpPr>
        <p:spPr>
          <a:xfrm>
            <a:off x="333300" y="2004100"/>
            <a:ext cx="8477400" cy="21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685800" lvl="3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 is the period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85800" lvl="3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fourier order N that defines whether high frequency changes are allowed to be modelled is an important parameter to set here.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6" name="Google Shape;396;p5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7" name="Google Shape;3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25" y="1209825"/>
            <a:ext cx="3558050" cy="6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Fourier Series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59"/>
          <p:cNvSpPr txBox="1"/>
          <p:nvPr/>
        </p:nvSpPr>
        <p:spPr>
          <a:xfrm>
            <a:off x="359425" y="1140300"/>
            <a:ext cx="857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fourier series is a periodic function composed of harmonically related sines and cosines combined by a weighted summation.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4" name="Google Shape;404;p59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5" name="Google Shape;4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849" y="1962213"/>
            <a:ext cx="4321350" cy="8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9"/>
          <p:cNvSpPr txBox="1"/>
          <p:nvPr/>
        </p:nvSpPr>
        <p:spPr>
          <a:xfrm>
            <a:off x="414600" y="2854525"/>
            <a:ext cx="83148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fourier series has many applications such as:-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Electrical engineering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Vibration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Applications of Fourier Series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60"/>
          <p:cNvSpPr txBox="1"/>
          <p:nvPr/>
        </p:nvSpPr>
        <p:spPr>
          <a:xfrm>
            <a:off x="359425" y="1140300"/>
            <a:ext cx="8477400" cy="31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Optics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Signal processing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processing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Econometrics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Fourier series of functions in the differential equation often gives some prediction about the behavior of the solution of the differential equation.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3" name="Google Shape;413;p60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Components of Prophet Model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61"/>
          <p:cNvSpPr txBox="1"/>
          <p:nvPr/>
        </p:nvSpPr>
        <p:spPr>
          <a:xfrm>
            <a:off x="359425" y="1140300"/>
            <a:ext cx="8477400" cy="31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Holidays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Impact of a particular holiday on the time series is often similar year after year, making it an important incorporation into the forecast.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Holidays and events incur predictable shocks to a time series.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20700" lvl="2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instance, Diwali in India occurs on a different day each year and a large portion of the population buy a lot of new items during this period.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61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851494" y="1567644"/>
            <a:ext cx="5797500" cy="1673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Treating Missing Values</a:t>
            </a:r>
            <a:endParaRPr sz="4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59425" y="1202225"/>
            <a:ext cx="5329500" cy="27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Missing data or missing values are defined as the data value that is not stored for a variable in the observation of interest.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values which are missing from the data are called missing values.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" name="Google Shape;79;p14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r="14471" b="9828"/>
          <a:stretch/>
        </p:blipFill>
        <p:spPr>
          <a:xfrm>
            <a:off x="5613200" y="1202225"/>
            <a:ext cx="3451187" cy="20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Missing Values Example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59425" y="1195950"/>
            <a:ext cx="5065200" cy="27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There are some NaN values in the table.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NaN value corresponds to the value which is missing from the data.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0" y="1095950"/>
            <a:ext cx="3653850" cy="29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/>
        </p:nvSpPr>
        <p:spPr>
          <a:xfrm>
            <a:off x="508153" y="415191"/>
            <a:ext cx="49329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Treating Missing Values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/>
          <p:cNvSpPr txBox="1"/>
          <p:nvPr/>
        </p:nvSpPr>
        <p:spPr>
          <a:xfrm>
            <a:off x="404597" y="1251478"/>
            <a:ext cx="32133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Mean Imputation</a:t>
            </a:r>
            <a:endParaRPr sz="19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73219" y="1871334"/>
            <a:ext cx="4497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Last Observation Carried Forward</a:t>
            </a:r>
            <a:endParaRPr sz="19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59428" y="2491191"/>
            <a:ext cx="34770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Linear Interpolation</a:t>
            </a:r>
            <a:endParaRPr sz="19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59428" y="3078675"/>
            <a:ext cx="3896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Seasonal Interpolation</a:t>
            </a:r>
            <a:endParaRPr sz="19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t="50853" r="22744" b="9277"/>
          <a:stretch/>
        </p:blipFill>
        <p:spPr>
          <a:xfrm>
            <a:off x="4684388" y="1074666"/>
            <a:ext cx="4087536" cy="181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1779</Words>
  <Application>Microsoft Office PowerPoint</Application>
  <PresentationFormat>On-screen Show (16:9)</PresentationFormat>
  <Paragraphs>196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Montserrat</vt:lpstr>
      <vt:lpstr>Montserrat ExtraBold</vt:lpstr>
      <vt:lpstr>Poppins</vt:lpstr>
      <vt:lpstr>Arial</vt:lpstr>
      <vt:lpstr>Calibri Light</vt:lpstr>
      <vt:lpstr>Calibri</vt:lpstr>
      <vt:lpstr>Helvetica Neue</vt:lpstr>
      <vt:lpstr>Helvetica Neue Light</vt:lpstr>
      <vt:lpstr>Office Theme</vt:lpstr>
      <vt:lpstr>PowerPoint Presentation</vt:lpstr>
      <vt:lpstr>Understanding Problem Statement</vt:lpstr>
      <vt:lpstr>PowerPoint Presentation</vt:lpstr>
      <vt:lpstr>PowerPoint Presentation</vt:lpstr>
      <vt:lpstr>PowerPoint Presentation</vt:lpstr>
      <vt:lpstr>Treating Missing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Handling Outliers</vt:lpstr>
      <vt:lpstr>PowerPoint Presentation</vt:lpstr>
      <vt:lpstr>PowerPoint Presentation</vt:lpstr>
      <vt:lpstr>PowerPoint Presentation</vt:lpstr>
      <vt:lpstr>Time Series Decomposition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Holt’s Winter Exponential Smoothing</vt:lpstr>
      <vt:lpstr>PowerPoint Presentation</vt:lpstr>
      <vt:lpstr>PowerPoint Presentation</vt:lpstr>
      <vt:lpstr>Assumptions of the SARIMA Model</vt:lpstr>
      <vt:lpstr>PowerPoint Presentation</vt:lpstr>
      <vt:lpstr>PowerPoint Presentation</vt:lpstr>
      <vt:lpstr>PowerPoint Presentation</vt:lpstr>
      <vt:lpstr>Ad Fuller Test vs KPSS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SARIMA Model</vt:lpstr>
      <vt:lpstr>PowerPoint Presentation</vt:lpstr>
      <vt:lpstr>PowerPoint Presentation</vt:lpstr>
      <vt:lpstr>Major Takeaways</vt:lpstr>
      <vt:lpstr>PowerPoint Presentation</vt:lpstr>
      <vt:lpstr>PowerPoint Presentation</vt:lpstr>
      <vt:lpstr>Prophet Model</vt:lpstr>
      <vt:lpstr>PowerPoint Presentation</vt:lpstr>
      <vt:lpstr>PowerPoint Presentation</vt:lpstr>
      <vt:lpstr>PowerPoint Presentation</vt:lpstr>
      <vt:lpstr>Working of Prophet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Sreesh Reddy</cp:lastModifiedBy>
  <cp:revision>1</cp:revision>
  <dcterms:modified xsi:type="dcterms:W3CDTF">2021-11-20T12:37:58Z</dcterms:modified>
</cp:coreProperties>
</file>